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2"/>
  </p:notesMasterIdLst>
  <p:handoutMasterIdLst>
    <p:handoutMasterId r:id="rId23"/>
  </p:handoutMasterIdLst>
  <p:sldIdLst>
    <p:sldId id="344" r:id="rId6"/>
    <p:sldId id="345" r:id="rId7"/>
    <p:sldId id="312" r:id="rId8"/>
    <p:sldId id="369" r:id="rId9"/>
    <p:sldId id="375" r:id="rId10"/>
    <p:sldId id="376" r:id="rId11"/>
    <p:sldId id="378" r:id="rId12"/>
    <p:sldId id="382" r:id="rId13"/>
    <p:sldId id="377" r:id="rId14"/>
    <p:sldId id="383" r:id="rId15"/>
    <p:sldId id="384" r:id="rId16"/>
    <p:sldId id="379" r:id="rId17"/>
    <p:sldId id="373" r:id="rId18"/>
    <p:sldId id="380" r:id="rId19"/>
    <p:sldId id="381" r:id="rId20"/>
    <p:sldId id="368" r:id="rId21"/>
  </p:sldIdLst>
  <p:sldSz cx="9144000" cy="5143500" type="screen16x9"/>
  <p:notesSz cx="7023100" cy="93091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F85B4"/>
    <a:srgbClr val="6B5DA5"/>
    <a:srgbClr val="3F3F3F"/>
    <a:srgbClr val="181818"/>
    <a:srgbClr val="2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205" autoAdjust="0"/>
  </p:normalViewPr>
  <p:slideViewPr>
    <p:cSldViewPr snapToGrid="0" snapToObjects="1">
      <p:cViewPr varScale="1">
        <p:scale>
          <a:sx n="81" d="100"/>
          <a:sy n="81" d="100"/>
        </p:scale>
        <p:origin x="-102" y="-6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688" y="0"/>
            <a:ext cx="3044825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FD13915B-264F-4FD2-A67F-9CFA3FE5BAF2}" type="datetime1">
              <a:rPr lang="en-GB" altLang="en-US"/>
              <a:pPr>
                <a:defRPr/>
              </a:pPr>
              <a:t>28/09/2015</a:t>
            </a:fld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688" y="8842375"/>
            <a:ext cx="30448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1534BA55-2ADE-4E9C-AF1D-B9F574C481C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73451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688" y="0"/>
            <a:ext cx="3044825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EF42AC2-FA2A-40E0-9594-657F7AF647C0}" type="datetime1">
              <a:rPr lang="en-GB" altLang="en-US"/>
              <a:pPr>
                <a:defRPr/>
              </a:pPr>
              <a:t>28/09/2015</a:t>
            </a:fld>
            <a:endParaRPr lang="en-GB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688" y="8842375"/>
            <a:ext cx="30448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319EE8D-CC91-4412-AE97-FB999EBFEFE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645105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DC414EC-A173-4155-BD7E-38D19F085CF7}" type="slidenum">
              <a:rPr lang="en-GB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</a:t>
            </a:fld>
            <a:endParaRPr lang="en-GB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982312B-7EEC-4CE3-BCA6-CEF37E7CDA2E}" type="slidenum">
              <a:rPr lang="en-GB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2</a:t>
            </a:fld>
            <a:endParaRPr lang="en-GB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9535C48-0080-40C7-A275-79BFD413D7ED}" type="slidenum">
              <a:rPr lang="en-GB" altLang="en-US" smtClean="0"/>
              <a:pPr eaLnBrk="1" hangingPunct="1">
                <a:spcBef>
                  <a:spcPct val="0"/>
                </a:spcBef>
              </a:pPr>
              <a:t>3</a:t>
            </a:fld>
            <a:endParaRPr lang="en-GB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Source crowdsourcing.org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http://www.crowdsourcing.org/editorial/global-crowdfunding-market-to-reach-344b-in-2015-predicts-massolutions-2015cf-industry-report/45376</a:t>
            </a:r>
          </a:p>
          <a:p>
            <a:pPr eaLnBrk="1" hangingPunct="1">
              <a:spcBef>
                <a:spcPct val="0"/>
              </a:spcBef>
            </a:pPr>
            <a:endParaRPr lang="en-GB" altLang="en-US" dirty="0" smtClean="0"/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To put this in perspective, Entire US Residential Mortgage is 11tn 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Source http://www.federalreserve.gov/econresdata/releases/mortoutstand/current.htm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95EA573-7D5C-4420-812F-EFF407401300}" type="slidenum">
              <a:rPr lang="en-GB" altLang="en-US" smtClean="0"/>
              <a:pPr eaLnBrk="1" hangingPunct="1">
                <a:spcBef>
                  <a:spcPct val="0"/>
                </a:spcBef>
              </a:pPr>
              <a:t>4</a:t>
            </a:fld>
            <a:endParaRPr lang="en-GB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Technology: Our technology is perfect for what is needed 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Client Base: We are already talking to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Functional Expertise: We have solid </a:t>
            </a:r>
            <a:r>
              <a:rPr lang="en-US" baseline="0" dirty="0" smtClean="0"/>
              <a:t>credibility in lending with CCS </a:t>
            </a:r>
            <a:r>
              <a:rPr lang="en-US" baseline="0" dirty="0" smtClean="0"/>
              <a:t>in Dallas (Acquired 2014) and Loan IQ in NY</a:t>
            </a:r>
          </a:p>
          <a:p>
            <a:endParaRPr lang="en-US" baseline="0" dirty="0" smtClean="0"/>
          </a:p>
          <a:p>
            <a:r>
              <a:rPr lang="en-US" dirty="0" smtClean="0"/>
              <a:t>Culture:</a:t>
            </a:r>
            <a:endParaRPr lang="en-US" dirty="0" smtClean="0"/>
          </a:p>
          <a:p>
            <a:r>
              <a:rPr lang="en-US" dirty="0" smtClean="0"/>
              <a:t>Customer Success is</a:t>
            </a:r>
            <a:r>
              <a:rPr lang="en-US" baseline="0" dirty="0" smtClean="0"/>
              <a:t> central to all we do : we want banks to get a slice of the crowdfunding pie</a:t>
            </a:r>
          </a:p>
          <a:p>
            <a:r>
              <a:rPr lang="en-US" baseline="0" dirty="0" smtClean="0"/>
              <a:t>High Performance Culture and great place to work : Challenge to build 24/7 solutions for 100k+ users</a:t>
            </a:r>
          </a:p>
          <a:p>
            <a:r>
              <a:rPr lang="en-US" baseline="0" dirty="0" smtClean="0"/>
              <a:t>Outstanding financial performance : This is a juicy greenfield market for us, meaning loads of upsell.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32231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The system needs to be designed</a:t>
            </a:r>
            <a:r>
              <a:rPr lang="en-GB" altLang="en-US" baseline="0" dirty="0" smtClean="0"/>
              <a:t> for a large user base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Web Site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Payments (&gt;41 APIs)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Single Sign On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Escrow Accounts</a:t>
            </a:r>
          </a:p>
          <a:p>
            <a:pPr eaLnBrk="1" hangingPunct="1">
              <a:spcBef>
                <a:spcPct val="0"/>
              </a:spcBef>
            </a:pPr>
            <a:endParaRPr lang="en-GB" altLang="en-US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1727796-3A70-4D29-8104-25C2BA86BC5D}" type="slidenum">
              <a:rPr lang="en-GB" altLang="en-US" smtClean="0"/>
              <a:pPr eaLnBrk="1" hangingPunct="1">
                <a:spcBef>
                  <a:spcPct val="0"/>
                </a:spcBef>
              </a:pPr>
              <a:t>6</a:t>
            </a:fld>
            <a:endParaRPr lang="en-GB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Load balancers + two</a:t>
            </a:r>
            <a:r>
              <a:rPr lang="en-US" baseline="0" dirty="0" smtClean="0"/>
              <a:t> cargo 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18154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all of the above has not convinced you, we have marketing fallback</a:t>
            </a:r>
          </a:p>
          <a:p>
            <a:pPr marL="171450" indent="-171450">
              <a:buFont typeface="Symbol"/>
              <a:buChar char="Þ"/>
            </a:pPr>
            <a:r>
              <a:rPr lang="en-US" dirty="0" smtClean="0"/>
              <a:t>Reveal Kate</a:t>
            </a:r>
          </a:p>
          <a:p>
            <a:pPr marL="0" indent="0">
              <a:buFont typeface="Symbol"/>
              <a:buNone/>
            </a:pPr>
            <a:r>
              <a:rPr lang="en-US" dirty="0" smtClean="0"/>
              <a:t>That is targeting all audiences</a:t>
            </a:r>
          </a:p>
          <a:p>
            <a:pPr marL="0" indent="0">
              <a:buFont typeface="Symbol"/>
              <a:buNone/>
            </a:pPr>
            <a:r>
              <a:rPr lang="en-US" dirty="0" smtClean="0"/>
              <a:t>=&gt; Reveal dude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08989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1.png"/><Relationship Id="rId18" Type="http://schemas.openxmlformats.org/officeDocument/2006/relationships/image" Target="../media/image11.png"/><Relationship Id="rId26" Type="http://schemas.openxmlformats.org/officeDocument/2006/relationships/image" Target="../media/image29.emf"/><Relationship Id="rId3" Type="http://schemas.openxmlformats.org/officeDocument/2006/relationships/image" Target="../media/image9.png"/><Relationship Id="rId21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2.png"/><Relationship Id="rId17" Type="http://schemas.openxmlformats.org/officeDocument/2006/relationships/image" Target="../media/image10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13.png"/><Relationship Id="rId29" Type="http://schemas.openxmlformats.org/officeDocument/2006/relationships/hyperlink" Target="http://www.linkedin.com/company/misy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24" Type="http://schemas.openxmlformats.org/officeDocument/2006/relationships/image" Target="../media/image17.png"/><Relationship Id="rId32" Type="http://schemas.openxmlformats.org/officeDocument/2006/relationships/image" Target="../media/image32.png"/><Relationship Id="rId5" Type="http://schemas.openxmlformats.org/officeDocument/2006/relationships/image" Target="../media/image3.png"/><Relationship Id="rId15" Type="http://schemas.openxmlformats.org/officeDocument/2006/relationships/image" Target="../media/image19.png"/><Relationship Id="rId23" Type="http://schemas.openxmlformats.org/officeDocument/2006/relationships/image" Target="../media/image16.png"/><Relationship Id="rId28" Type="http://schemas.openxmlformats.org/officeDocument/2006/relationships/image" Target="../media/image30.png"/><Relationship Id="rId10" Type="http://schemas.openxmlformats.org/officeDocument/2006/relationships/image" Target="../media/image8.png"/><Relationship Id="rId19" Type="http://schemas.openxmlformats.org/officeDocument/2006/relationships/image" Target="../media/image12.png"/><Relationship Id="rId31" Type="http://schemas.openxmlformats.org/officeDocument/2006/relationships/hyperlink" Target="http://www.youtube.com/user/MisysVideoChannel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0.png"/><Relationship Id="rId22" Type="http://schemas.openxmlformats.org/officeDocument/2006/relationships/image" Target="../media/image15.png"/><Relationship Id="rId27" Type="http://schemas.openxmlformats.org/officeDocument/2006/relationships/hyperlink" Target="https://twitter.com/MisysFS" TargetMode="External"/><Relationship Id="rId30" Type="http://schemas.openxmlformats.org/officeDocument/2006/relationships/image" Target="../media/image3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Intro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>
            <a:cxnSpLocks/>
            <a:endCxn id="7" idx="0"/>
          </p:cNvCxnSpPr>
          <p:nvPr userDrawn="1"/>
        </p:nvCxnSpPr>
        <p:spPr>
          <a:xfrm>
            <a:off x="-325438" y="423863"/>
            <a:ext cx="4035426" cy="1117600"/>
          </a:xfrm>
          <a:prstGeom prst="line">
            <a:avLst/>
          </a:prstGeom>
          <a:ln w="28575" cap="rnd" cmpd="sng">
            <a:solidFill>
              <a:srgbClr val="41404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5788025" y="3435350"/>
            <a:ext cx="3671888" cy="2208213"/>
          </a:xfrm>
          <a:prstGeom prst="line">
            <a:avLst/>
          </a:prstGeom>
          <a:ln w="28575" cap="rnd" cmpd="sng">
            <a:solidFill>
              <a:srgbClr val="272727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onnect_Innovate_Expand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8" y="1541463"/>
            <a:ext cx="34290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onnect_Innovate_Expand-0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1541463"/>
            <a:ext cx="28416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nnect_Innovate_Expand-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nnect_Innovate_Expand-04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onnect_Innovate_Expand-05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3" y="1541463"/>
            <a:ext cx="28416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nnect_Innovate_Expand-06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nnect_Innovate_Expand-07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1541463"/>
            <a:ext cx="21113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onnect_Innovate_Expand-08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0" y="1422400"/>
            <a:ext cx="227013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onnect_Innovate_Expand-09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8" y="2200275"/>
            <a:ext cx="1428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onnect_Innovate_Expand-10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13" y="2200275"/>
            <a:ext cx="2571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onnect_Innovate_Expand-1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75" y="2200275"/>
            <a:ext cx="2571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onnect_Innovate_Expand-12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38" y="2200275"/>
            <a:ext cx="2968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onnect_Innovate_Expand-13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200275"/>
            <a:ext cx="27781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Connect_Innovate_Expand-14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3" y="2200275"/>
            <a:ext cx="2476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Connect_Innovate_Expand-15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200275"/>
            <a:ext cx="1841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Connect_Innovate_Expand-16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3" y="2200275"/>
            <a:ext cx="2714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Connect_Innovate_Expand-17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Connect_Innovate_Expand-18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Connect_Innovate_Expand-19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63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Connect_Innovate_Expand-20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Connect_Innovate_Expand-21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88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Connect_Innovate_Expand-22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13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Misys_Logo_strap_90Black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5" y="2065338"/>
            <a:ext cx="33083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598496"/>
      </p:ext>
    </p:extLst>
  </p:cSld>
  <p:clrMapOvr>
    <a:masterClrMapping/>
  </p:clrMapOvr>
  <p:transition spd="med" advClick="0" advTm="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Title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60363"/>
            <a:ext cx="131127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3954463"/>
            <a:ext cx="1439862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>
          <a:xfrm>
            <a:off x="7353300" y="3479800"/>
            <a:ext cx="635000" cy="792163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31"/>
          <p:cNvSpPr>
            <a:spLocks noGrp="1"/>
          </p:cNvSpPr>
          <p:nvPr>
            <p:ph type="title"/>
          </p:nvPr>
        </p:nvSpPr>
        <p:spPr>
          <a:xfrm>
            <a:off x="1995820" y="1348104"/>
            <a:ext cx="5991713" cy="1231106"/>
          </a:xfrm>
          <a:prstGeom prst="rect">
            <a:avLst/>
          </a:prstGeom>
          <a:ln w="12700" cap="rnd" cmpd="sng">
            <a:noFill/>
            <a:prstDash val="sysDot"/>
          </a:ln>
        </p:spPr>
        <p:txBody>
          <a:bodyPr vert="horz" wrap="square" lIns="0" tIns="0" rIns="0" bIns="0"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9" name="Content Placeholder 38"/>
          <p:cNvSpPr>
            <a:spLocks noGrp="1"/>
          </p:cNvSpPr>
          <p:nvPr>
            <p:ph sz="quarter" idx="10"/>
          </p:nvPr>
        </p:nvSpPr>
        <p:spPr>
          <a:xfrm>
            <a:off x="3509392" y="2768755"/>
            <a:ext cx="3843338" cy="710552"/>
          </a:xfrm>
          <a:prstGeom prst="rect">
            <a:avLst/>
          </a:prstGeom>
          <a:ln w="12700" cap="rnd" cmpd="sng">
            <a:solidFill>
              <a:schemeClr val="tx1"/>
            </a:solidFill>
            <a:prstDash val="sysDot"/>
          </a:ln>
        </p:spPr>
        <p:txBody>
          <a:bodyPr vert="horz" lIns="108000" tIns="108000" rIns="108000" bIns="108000" anchor="b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rgbClr val="414141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18304325"/>
      </p:ext>
    </p:extLst>
  </p:cSld>
  <p:clrMapOvr>
    <a:masterClrMapping/>
  </p:clrMapOvr>
  <p:transition spd="med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5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0"/>
              <a:ext cx="3636225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2D8316A-5FB8-4899-8009-4B7B4E1D84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CF6A3EC9-7BF0-4392-A448-520C133D8166}" type="datetime3">
              <a:rPr lang="en-GB" altLang="en-US"/>
              <a:pPr>
                <a:defRPr/>
              </a:pPr>
              <a:t>28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37192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Tex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isys_Logo_strap_90Blac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9999" y="957105"/>
            <a:ext cx="8421193" cy="3542893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783138"/>
            <a:ext cx="260350" cy="360362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97242D8A-B57A-4A01-AC91-7AD5D815924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B7E079A7-7F5C-447B-9CA9-9B7FE980CFA6}" type="datetime3">
              <a:rPr lang="en-GB" altLang="en-US"/>
              <a:pPr>
                <a:defRPr/>
              </a:pPr>
              <a:t>28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432374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End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-325438" y="447675"/>
            <a:ext cx="4035426" cy="1093788"/>
          </a:xfrm>
          <a:prstGeom prst="line">
            <a:avLst/>
          </a:prstGeom>
          <a:ln w="28575" cap="rnd" cmpd="sng">
            <a:solidFill>
              <a:srgbClr val="41404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5788025" y="3435350"/>
            <a:ext cx="3671888" cy="2208213"/>
          </a:xfrm>
          <a:prstGeom prst="line">
            <a:avLst/>
          </a:prstGeom>
          <a:ln w="28575" cap="rnd" cmpd="sng">
            <a:solidFill>
              <a:srgbClr val="272727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onnect_Innovate_Expand-08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25" y="1422400"/>
            <a:ext cx="2286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nnect_Innovate_Expand-0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1525588"/>
            <a:ext cx="363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nnect_Innovate_Expand-02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onnect_Innovate_Expand-03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nnect_Innovate_Expand-04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8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nnect_Innovate_Expand-05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onnect_Innovate_Expand-06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1525588"/>
            <a:ext cx="3000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onnect_Innovate_Expand-07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1525588"/>
            <a:ext cx="2238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onnect_Innovate_Expand-22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63" y="2778125"/>
            <a:ext cx="319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onnect_Innovate_Expand-21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2778125"/>
            <a:ext cx="319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onnect_Innovate_Expand-20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3" y="2778125"/>
            <a:ext cx="3206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onnect_Innovate_Expand-19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2778125"/>
            <a:ext cx="319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Connect_Innovate_Expand-18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778125"/>
            <a:ext cx="3206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Connect_Innovate_Expand-17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2778125"/>
            <a:ext cx="319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Connect_Innovate_Expand-09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2200275"/>
            <a:ext cx="1444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Connect_Innovate_Expand-10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38" y="2200275"/>
            <a:ext cx="2603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Connect_Innovate_Expand-11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2200275"/>
            <a:ext cx="2587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Connect_Innovate_Expand-12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200275"/>
            <a:ext cx="3000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Connect_Innovate_Expand-13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200275"/>
            <a:ext cx="2809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Connect_Innovate_Expand-14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2200275"/>
            <a:ext cx="2492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Connect_Innovate_Expand-15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200275"/>
            <a:ext cx="1857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Connect_Innovate_Expand-16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200275"/>
            <a:ext cx="2730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Misys_Logo_strap_90Black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2065338"/>
            <a:ext cx="33083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>
            <a:spLocks noChangeArrowheads="1"/>
          </p:cNvSpPr>
          <p:nvPr userDrawn="1"/>
        </p:nvSpPr>
        <p:spPr bwMode="auto">
          <a:xfrm>
            <a:off x="542925" y="4225925"/>
            <a:ext cx="82296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GB" sz="3000" smtClean="0">
                <a:solidFill>
                  <a:srgbClr val="414141"/>
                </a:solidFill>
              </a:rPr>
              <a:t>misys.com</a:t>
            </a:r>
          </a:p>
        </p:txBody>
      </p:sp>
      <p:grpSp>
        <p:nvGrpSpPr>
          <p:cNvPr id="31" name="Group 30"/>
          <p:cNvGrpSpPr>
            <a:grpSpLocks/>
          </p:cNvGrpSpPr>
          <p:nvPr userDrawn="1"/>
        </p:nvGrpSpPr>
        <p:grpSpPr bwMode="auto">
          <a:xfrm>
            <a:off x="3408363" y="4830763"/>
            <a:ext cx="2497137" cy="185737"/>
            <a:chOff x="236428" y="4748590"/>
            <a:chExt cx="2496189" cy="184666"/>
          </a:xfrm>
        </p:grpSpPr>
        <p:sp>
          <p:nvSpPr>
            <p:cNvPr id="32" name="TextBox 31"/>
            <p:cNvSpPr txBox="1">
              <a:spLocks noChangeArrowheads="1"/>
            </p:cNvSpPr>
            <p:nvPr userDrawn="1"/>
          </p:nvSpPr>
          <p:spPr bwMode="auto">
            <a:xfrm>
              <a:off x="468115" y="4830664"/>
              <a:ext cx="2264502" cy="93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z="600" smtClean="0">
                  <a:solidFill>
                    <a:srgbClr val="414141"/>
                  </a:solidFill>
                </a:rPr>
                <a:t>Please consider the environment before printing this PowerPoint.</a:t>
              </a:r>
            </a:p>
          </p:txBody>
        </p:sp>
        <p:pic>
          <p:nvPicPr>
            <p:cNvPr id="33" name="Picture 31"/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28" y="4748590"/>
              <a:ext cx="17887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Group 33"/>
          <p:cNvGrpSpPr>
            <a:grpSpLocks/>
          </p:cNvGrpSpPr>
          <p:nvPr userDrawn="1"/>
        </p:nvGrpSpPr>
        <p:grpSpPr bwMode="auto">
          <a:xfrm>
            <a:off x="8020050" y="4138613"/>
            <a:ext cx="925513" cy="252412"/>
            <a:chOff x="7935474" y="4139161"/>
            <a:chExt cx="924304" cy="252000"/>
          </a:xfrm>
        </p:grpSpPr>
        <p:pic>
          <p:nvPicPr>
            <p:cNvPr id="35" name="Picture 33" descr="Twitter Social Media_Black90.png">
              <a:hlinkClick r:id="rId27"/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778" y="4139161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/>
            <p:cNvSpPr txBox="1">
              <a:spLocks noChangeArrowheads="1"/>
            </p:cNvSpPr>
            <p:nvPr userDrawn="1"/>
          </p:nvSpPr>
          <p:spPr bwMode="auto">
            <a:xfrm>
              <a:off x="7935474" y="4189878"/>
              <a:ext cx="615145" cy="152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sz="600" smtClean="0"/>
                <a:t>@</a:t>
              </a:r>
              <a:r>
                <a:rPr lang="en-GB" sz="600" smtClean="0">
                  <a:solidFill>
                    <a:srgbClr val="414141"/>
                  </a:solidFill>
                </a:rPr>
                <a:t>MisysFS</a:t>
              </a:r>
            </a:p>
          </p:txBody>
        </p:sp>
      </p:grpSp>
      <p:grpSp>
        <p:nvGrpSpPr>
          <p:cNvPr id="37" name="Group 36"/>
          <p:cNvGrpSpPr>
            <a:grpSpLocks/>
          </p:cNvGrpSpPr>
          <p:nvPr userDrawn="1"/>
        </p:nvGrpSpPr>
        <p:grpSpPr bwMode="auto">
          <a:xfrm>
            <a:off x="8020050" y="4459288"/>
            <a:ext cx="925513" cy="252412"/>
            <a:chOff x="7935474" y="4459155"/>
            <a:chExt cx="924304" cy="252000"/>
          </a:xfrm>
        </p:grpSpPr>
        <p:pic>
          <p:nvPicPr>
            <p:cNvPr id="38" name="Picture 36" descr="LinkedIn Social Media_Black90.png">
              <a:hlinkClick r:id="rId29"/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778" y="4459155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>
              <a:spLocks noChangeArrowheads="1"/>
            </p:cNvSpPr>
            <p:nvPr userDrawn="1"/>
          </p:nvSpPr>
          <p:spPr bwMode="auto">
            <a:xfrm>
              <a:off x="7935474" y="4506702"/>
              <a:ext cx="615145" cy="152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sz="600" smtClean="0"/>
                <a:t>Misys @ LinkedIn</a:t>
              </a:r>
              <a:endParaRPr lang="en-GB" sz="600" smtClean="0">
                <a:solidFill>
                  <a:srgbClr val="414141"/>
                </a:solidFill>
              </a:endParaRPr>
            </a:p>
          </p:txBody>
        </p:sp>
      </p:grpSp>
      <p:grpSp>
        <p:nvGrpSpPr>
          <p:cNvPr id="40" name="Group 39"/>
          <p:cNvGrpSpPr>
            <a:grpSpLocks/>
          </p:cNvGrpSpPr>
          <p:nvPr userDrawn="1"/>
        </p:nvGrpSpPr>
        <p:grpSpPr bwMode="auto">
          <a:xfrm>
            <a:off x="6600825" y="4778375"/>
            <a:ext cx="2346325" cy="252413"/>
            <a:chOff x="6515294" y="4779149"/>
            <a:chExt cx="2346257" cy="252000"/>
          </a:xfrm>
        </p:grpSpPr>
        <p:pic>
          <p:nvPicPr>
            <p:cNvPr id="41" name="Picture 39" descr="YouTube Social Media_Black90.png">
              <a:hlinkClick r:id="rId31"/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9551" y="4779149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1"/>
            <p:cNvSpPr txBox="1">
              <a:spLocks noChangeArrowheads="1"/>
            </p:cNvSpPr>
            <p:nvPr userDrawn="1"/>
          </p:nvSpPr>
          <p:spPr bwMode="auto">
            <a:xfrm>
              <a:off x="6515294" y="4821942"/>
              <a:ext cx="2035116" cy="153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GB" sz="600" smtClean="0"/>
                <a:t>MisysVideoChannel</a:t>
              </a:r>
              <a:endParaRPr lang="en-GB" sz="600" smtClean="0">
                <a:solidFill>
                  <a:srgbClr val="414141"/>
                </a:solidFill>
              </a:endParaRPr>
            </a:p>
          </p:txBody>
        </p:sp>
      </p:grpSp>
      <p:sp>
        <p:nvSpPr>
          <p:cNvPr id="84" name="Title 1"/>
          <p:cNvSpPr>
            <a:spLocks noGrp="1"/>
          </p:cNvSpPr>
          <p:nvPr>
            <p:ph type="title"/>
          </p:nvPr>
        </p:nvSpPr>
        <p:spPr>
          <a:xfrm>
            <a:off x="-1" y="3332690"/>
            <a:ext cx="9229725" cy="887600"/>
          </a:xfrm>
          <a:prstGeom prst="rect">
            <a:avLst/>
          </a:prstGeom>
        </p:spPr>
        <p:txBody>
          <a:bodyPr vert="horz"/>
          <a:lstStyle>
            <a:lvl1pPr algn="ctr">
              <a:defRPr sz="1400" baseline="0">
                <a:solidFill>
                  <a:srgbClr val="414141"/>
                </a:solidFill>
              </a:defRPr>
            </a:lvl1pPr>
          </a:lstStyle>
          <a:p>
            <a:pPr lvl="0"/>
            <a:r>
              <a:rPr lang="en-GB" smtClean="0"/>
              <a:t>Click to edit Master title style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0350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9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9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9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4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9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4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9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sk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4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1"/>
              <a:ext cx="3636224" cy="514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A040FFD-4B7B-464F-AF5D-E7085978440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F215E1B8-D916-4F28-ACEF-4A835673221C}" type="datetime3">
              <a:rPr lang="en-GB" altLang="en-US"/>
              <a:pPr>
                <a:defRPr/>
              </a:pPr>
              <a:t>28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17029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vest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4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1"/>
              <a:ext cx="3636224" cy="514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0480720C-DCA4-47F1-A788-1D0BD5B2E7F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52D87EBF-1626-4A89-A730-760CF33F2F3F}" type="datetime3">
              <a:rPr lang="en-GB" altLang="en-US"/>
              <a:pPr>
                <a:defRPr/>
              </a:pPr>
              <a:t>28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71300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>
            <a:cxnSpLocks noChangeShapeType="1"/>
          </p:cNvCxnSpPr>
          <p:nvPr userDrawn="1"/>
        </p:nvCxnSpPr>
        <p:spPr bwMode="auto">
          <a:xfrm>
            <a:off x="357188" y="776288"/>
            <a:ext cx="8421687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SlideTitle" descr="Text Box: Title"/>
          <p:cNvSpPr>
            <a:spLocks noGrp="1" noChangeArrowheads="1"/>
          </p:cNvSpPr>
          <p:nvPr>
            <p:ph type="title"/>
          </p:nvPr>
        </p:nvSpPr>
        <p:spPr bwMode="gray">
          <a:xfrm>
            <a:off x="357188" y="447676"/>
            <a:ext cx="7210425" cy="26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b="0">
                <a:latin typeface="Arial"/>
              </a:defRPr>
            </a:lvl1pPr>
          </a:lstStyle>
          <a:p>
            <a:pPr lvl="0"/>
            <a:r>
              <a:rPr lang="en-US" altLang="ja-JP" dirty="0" smtClean="0"/>
              <a:t>Title</a:t>
            </a:r>
          </a:p>
        </p:txBody>
      </p:sp>
      <p:sp>
        <p:nvSpPr>
          <p:cNvPr id="6" name="BasicText" descr="&lt;tags&gt;&lt;tag n=&quot;Linked&quot; v=&quot;True&quot; /&gt;&lt;/tags&gt;"/>
          <p:cNvSpPr>
            <a:spLocks noGrp="1" noChangeArrowheads="1"/>
          </p:cNvSpPr>
          <p:nvPr>
            <p:ph idx="1"/>
          </p:nvPr>
        </p:nvSpPr>
        <p:spPr bwMode="gray">
          <a:xfrm>
            <a:off x="352425" y="894159"/>
            <a:ext cx="8426450" cy="327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altLang="ja-JP" dirty="0" smtClean="0"/>
              <a:t>Subheading</a:t>
            </a:r>
          </a:p>
          <a:p>
            <a:pPr lvl="1"/>
            <a:r>
              <a:rPr lang="en-US" altLang="ja-JP" dirty="0" smtClean="0"/>
              <a:t>Basic text</a:t>
            </a:r>
          </a:p>
          <a:p>
            <a:pPr lvl="2"/>
            <a:r>
              <a:rPr lang="en-US" altLang="ja-JP" dirty="0" smtClean="0"/>
              <a:t>Bullet level one</a:t>
            </a:r>
          </a:p>
          <a:p>
            <a:pPr lvl="3"/>
            <a:r>
              <a:rPr lang="en-US" altLang="ja-JP" dirty="0" smtClean="0"/>
              <a:t>Bullet level two</a:t>
            </a:r>
          </a:p>
          <a:p>
            <a:pPr lvl="4"/>
            <a:r>
              <a:rPr lang="en-US" altLang="ja-JP" dirty="0" smtClean="0"/>
              <a:t>Bullet level three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937375" y="4743450"/>
            <a:ext cx="1755775" cy="2682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9287BC78-0317-4F1D-BAF7-55D9C07F621B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0764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60" r:id="rId1"/>
    <p:sldLayoutId id="2147485061" r:id="rId2"/>
    <p:sldLayoutId id="2147485062" r:id="rId3"/>
    <p:sldLayoutId id="2147485063" r:id="rId4"/>
    <p:sldLayoutId id="2147485064" r:id="rId5"/>
    <p:sldLayoutId id="2147485065" r:id="rId6"/>
    <p:sldLayoutId id="2147485066" r:id="rId7"/>
    <p:sldLayoutId id="2147485067" r:id="rId8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kern="1200">
          <a:solidFill>
            <a:srgbClr val="272727"/>
          </a:solidFill>
          <a:latin typeface="+mj-lt"/>
          <a:ea typeface="MS PGothic" pitchFamily="34" charset="-128"/>
          <a:cs typeface="MS PGothic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5222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358775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539750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719138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898525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Tm="8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28 September, 2015</a:t>
            </a:fld>
            <a:endParaRPr lang="en-GB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89243" y="2986144"/>
            <a:ext cx="2570312" cy="1809863"/>
            <a:chOff x="498381" y="2008084"/>
            <a:chExt cx="2570312" cy="180986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82" y="2008084"/>
              <a:ext cx="2570311" cy="1535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98381" y="3602503"/>
              <a:ext cx="257031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10k users </a:t>
              </a: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/ 1 node : 45-4-41-9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9243" y="967525"/>
            <a:ext cx="2579448" cy="1837768"/>
            <a:chOff x="4306493" y="938151"/>
            <a:chExt cx="2579448" cy="183776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494" y="938151"/>
              <a:ext cx="2579447" cy="1538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306493" y="2560475"/>
              <a:ext cx="257944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1k users </a:t>
              </a: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/ 1 node : 98-1-1-0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13081" y="967524"/>
            <a:ext cx="5848857" cy="3991338"/>
            <a:chOff x="3213081" y="967524"/>
            <a:chExt cx="5700403" cy="37667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3081" y="967524"/>
              <a:ext cx="5700403" cy="3400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213081" y="4426539"/>
              <a:ext cx="570040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10k users 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/ 2 nodes : 40-4-56-0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01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Intelligence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28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36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7545"/>
            <a:ext cx="9144000" cy="923330"/>
          </a:xfrm>
        </p:spPr>
        <p:txBody>
          <a:bodyPr/>
          <a:lstStyle/>
          <a:p>
            <a:pPr algn="ctr"/>
            <a:r>
              <a:rPr lang="en-US" sz="6000" dirty="0" smtClean="0"/>
              <a:t>Conclusion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281803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Takeaways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348AE20-48B9-4372-A559-73966134B8E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13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7359F9D-7360-4712-A6B9-DDB59ED0075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28 September,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59854" y="1934240"/>
            <a:ext cx="682430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Market is Ripe for this Solution</a:t>
            </a:r>
            <a:endParaRPr lang="en-US" sz="28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094" y="2888240"/>
            <a:ext cx="8925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Misys is the Perfect Provider</a:t>
            </a:r>
            <a:endParaRPr lang="en-US" sz="40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Still not convinced?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28 September, 2015</a:t>
            </a:fld>
            <a:endParaRPr lang="en-GB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12" y="957260"/>
            <a:ext cx="2016254" cy="389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Callout 8"/>
          <p:cNvSpPr/>
          <p:nvPr/>
        </p:nvSpPr>
        <p:spPr>
          <a:xfrm>
            <a:off x="2500830" y="1039899"/>
            <a:ext cx="2809188" cy="830451"/>
          </a:xfrm>
          <a:prstGeom prst="wedgeEllipseCallout">
            <a:avLst>
              <a:gd name="adj1" fmla="val -70686"/>
              <a:gd name="adj2" fmla="val 38406"/>
            </a:avLst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am positive this is great concept</a:t>
            </a: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554" y="957260"/>
            <a:ext cx="3359263" cy="389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Callout 9"/>
          <p:cNvSpPr/>
          <p:nvPr/>
        </p:nvSpPr>
        <p:spPr>
          <a:xfrm>
            <a:off x="2883877" y="2301290"/>
            <a:ext cx="2930769" cy="1210841"/>
          </a:xfrm>
          <a:prstGeom prst="wedgeEllipseCallout">
            <a:avLst>
              <a:gd name="adj1" fmla="val 72815"/>
              <a:gd name="adj2" fmla="val -74592"/>
            </a:avLst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ought to be turned into an actual product</a:t>
            </a: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32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Vote for us!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28 September, 2015</a:t>
            </a:fld>
            <a:endParaRPr lang="en-GB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086" y="914400"/>
            <a:ext cx="3045211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72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0" y="3332163"/>
            <a:ext cx="9229725" cy="887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b="1" dirty="0" smtClean="0"/>
              <a:t>Frederic Andre, Marie-Lise Hamel, Jean-Cedric </a:t>
            </a:r>
            <a:r>
              <a:rPr lang="en-GB" altLang="en-US" b="1" dirty="0" err="1" smtClean="0"/>
              <a:t>Jollant</a:t>
            </a:r>
            <a:r>
              <a:rPr lang="en-GB" altLang="en-US" b="1" dirty="0" smtClean="0"/>
              <a:t>, Laurent Lhermine</a:t>
            </a:r>
            <a:br>
              <a:rPr lang="en-GB" altLang="en-US" b="1" dirty="0" smtClean="0"/>
            </a:br>
            <a:r>
              <a:rPr lang="en-GB" altLang="en-US" dirty="0" smtClean="0"/>
              <a:t>Consultants: Romain Gilles, </a:t>
            </a:r>
            <a:r>
              <a:rPr lang="en-GB" altLang="en-US" dirty="0" err="1" smtClean="0"/>
              <a:t>Yoan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Maman</a:t>
            </a:r>
            <a:r>
              <a:rPr lang="en-GB" altLang="en-US" dirty="0"/>
              <a:t>, Humberto </a:t>
            </a:r>
            <a:r>
              <a:rPr lang="en-GB" altLang="en-US" dirty="0" smtClean="0"/>
              <a:t>Pereira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 bwMode="auto">
          <a:xfrm>
            <a:off x="1995488" y="1963738"/>
            <a:ext cx="5992812" cy="615950"/>
          </a:xfrm>
          <a:noFill/>
          <a:ln w="9525"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numCol="1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altLang="en-US" dirty="0" err="1" smtClean="0"/>
              <a:t>Cro</a:t>
            </a:r>
            <a:r>
              <a:rPr lang="en-GB" altLang="en-US" dirty="0" smtClean="0"/>
              <a:t>-Fu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0"/>
          </p:nvPr>
        </p:nvSpPr>
        <p:spPr bwMode="auto">
          <a:xfrm>
            <a:off x="3017838" y="2768600"/>
            <a:ext cx="4335462" cy="711200"/>
          </a:xfrm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altLang="en-US" b="1" smtClean="0"/>
              <a:t>FusionFabric CrowdFunding Platform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altLang="en-US" smtClean="0"/>
              <a:t>Paris Hackathon ‘15</a:t>
            </a:r>
          </a:p>
        </p:txBody>
      </p:sp>
      <p:pic>
        <p:nvPicPr>
          <p:cNvPr id="9220" name="Picture 6" descr="C:\Users\jjollant\Downloads\Po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88" y="290513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mtClean="0">
                <a:cs typeface="Arial" pitchFamily="34" charset="0"/>
              </a:rPr>
              <a:t>What is CrowdFunding?</a:t>
            </a:r>
          </a:p>
        </p:txBody>
      </p:sp>
      <p:sp>
        <p:nvSpPr>
          <p:cNvPr id="1024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0244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DA8361D-B7EB-4331-8042-C7313266BA1C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28 September,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0245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F09C19AB-E193-461C-A9A8-520C34C24600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3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0246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5589587" cy="318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>
                <a:cs typeface="Arial" pitchFamily="34" charset="0"/>
              </a:rPr>
              <a:t>Funding of Projects by Individuals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CFPs are Online Lending Exchanges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Many Types of Funded Projects</a:t>
            </a:r>
            <a:endParaRPr lang="en-US" altLang="en-US" dirty="0">
              <a:cs typeface="Arial" pitchFamily="34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Donation </a:t>
            </a:r>
            <a:r>
              <a:rPr lang="en-US" altLang="en-US" sz="1600" dirty="0">
                <a:cs typeface="Arial" pitchFamily="34" charset="0"/>
              </a:rPr>
              <a:t>(Charity, …)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>
                <a:cs typeface="Arial" pitchFamily="34" charset="0"/>
              </a:rPr>
              <a:t>Reward based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>
                <a:cs typeface="Arial" pitchFamily="34" charset="0"/>
              </a:rPr>
              <a:t>Equity based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>
                <a:cs typeface="Arial" pitchFamily="34" charset="0"/>
              </a:rPr>
              <a:t>Debt based (</a:t>
            </a:r>
            <a:r>
              <a:rPr lang="en-US" altLang="en-US" sz="1600" dirty="0" err="1">
                <a:cs typeface="Arial" pitchFamily="34" charset="0"/>
              </a:rPr>
              <a:t>CrowdLending</a:t>
            </a:r>
            <a:r>
              <a:rPr lang="en-US" altLang="en-US" sz="1600" dirty="0">
                <a:cs typeface="Arial" pitchFamily="34" charset="0"/>
              </a:rPr>
              <a:t>, P2PL</a:t>
            </a:r>
            <a:r>
              <a:rPr lang="en-US" altLang="en-US" sz="1600" dirty="0" smtClean="0">
                <a:cs typeface="Arial" pitchFamily="34" charset="0"/>
              </a:rPr>
              <a:t>)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And … Mortgage</a:t>
            </a:r>
            <a:endParaRPr lang="en-US" altLang="en-US" sz="1600" dirty="0">
              <a:cs typeface="Arial" pitchFamily="34" charset="0"/>
            </a:endParaRPr>
          </a:p>
        </p:txBody>
      </p:sp>
      <p:pic>
        <p:nvPicPr>
          <p:cNvPr id="10247" name="Picture 20" descr="http://disrupt-africa.com/wp-content/uploads/2015/02/Geefunding_crowdfun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399" y="1696089"/>
            <a:ext cx="3695514" cy="231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 err="1" smtClean="0">
                <a:cs typeface="Arial" pitchFamily="34" charset="0"/>
              </a:rPr>
              <a:t>CrowdFunding</a:t>
            </a:r>
            <a:r>
              <a:rPr lang="en-GB" altLang="en-US" dirty="0" smtClean="0">
                <a:cs typeface="Arial" pitchFamily="34" charset="0"/>
              </a:rPr>
              <a:t> Market</a:t>
            </a:r>
          </a:p>
        </p:txBody>
      </p:sp>
      <p:sp>
        <p:nvSpPr>
          <p:cNvPr id="11267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1268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D93CAF12-E75F-40D4-9D96-C6D40240D4D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28 September,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1269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5E72EC1-DC52-4657-967F-87F64820A5A2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4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1270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5589587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400" dirty="0">
                <a:cs typeface="Arial" pitchFamily="34" charset="0"/>
              </a:rPr>
              <a:t>&gt;</a:t>
            </a:r>
            <a:r>
              <a:rPr lang="en-US" altLang="en-US" sz="2400" dirty="0" smtClean="0">
                <a:cs typeface="Arial" pitchFamily="34" charset="0"/>
              </a:rPr>
              <a:t>1 Million Projects</a:t>
            </a:r>
            <a:endParaRPr lang="en-US" altLang="en-US" sz="2400" dirty="0">
              <a:cs typeface="Arial" pitchFamily="34" charset="0"/>
            </a:endParaRP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400" dirty="0" smtClean="0">
                <a:cs typeface="Arial" pitchFamily="34" charset="0"/>
              </a:rPr>
              <a:t>&gt;1300 Existing Platforms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400" dirty="0" smtClean="0">
                <a:cs typeface="Arial" pitchFamily="34" charset="0"/>
              </a:rPr>
              <a:t>$</a:t>
            </a:r>
            <a:r>
              <a:rPr lang="en-US" altLang="en-US" sz="2400" dirty="0">
                <a:cs typeface="Arial" pitchFamily="34" charset="0"/>
              </a:rPr>
              <a:t>34bn in yearly transactions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400" dirty="0" smtClean="0">
                <a:cs typeface="Arial" pitchFamily="34" charset="0"/>
              </a:rPr>
              <a:t>Banks Scratching the Surface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400" dirty="0" smtClean="0">
                <a:cs typeface="Arial" pitchFamily="34" charset="0"/>
              </a:rPr>
              <a:t>$</a:t>
            </a:r>
            <a:r>
              <a:rPr lang="en-US" altLang="en-US" sz="2400" dirty="0">
                <a:cs typeface="Arial" pitchFamily="34" charset="0"/>
              </a:rPr>
              <a:t>1tn target in </a:t>
            </a:r>
            <a:r>
              <a:rPr lang="en-US" altLang="en-US" sz="2400" dirty="0" smtClean="0">
                <a:cs typeface="Arial" pitchFamily="34" charset="0"/>
              </a:rPr>
              <a:t>2020</a:t>
            </a:r>
            <a:endParaRPr lang="en-US" altLang="en-US" sz="2400" dirty="0">
              <a:cs typeface="Arial" pitchFamily="34" charset="0"/>
            </a:endParaRPr>
          </a:p>
        </p:txBody>
      </p:sp>
      <p:pic>
        <p:nvPicPr>
          <p:cNvPr id="11271" name="Picture 4" descr="C:\Users\jjollant\Desktop\Elephant and Mou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63" y="876300"/>
            <a:ext cx="3879850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-93785"/>
            <a:ext cx="9144000" cy="5237285"/>
          </a:xfrm>
          <a:prstGeom prst="rect">
            <a:avLst/>
          </a:prstGeom>
          <a:solidFill>
            <a:schemeClr val="lt1">
              <a:alpha val="73000"/>
            </a:schemeClr>
          </a:solidFill>
          <a:ln w="158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4122" y="1872396"/>
            <a:ext cx="875713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1,000,000,000,000</a:t>
            </a:r>
            <a:endParaRPr lang="en-US" sz="8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uiExpand="1" build="p"/>
      <p:bldP spid="3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Misys and Fusion Crowdfunding?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28 September, 2015</a:t>
            </a:fld>
            <a:endParaRPr lang="en-GB" altLang="en-US"/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6615112" cy="3570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Technology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Resilience, Scalability, SaaS </a:t>
            </a:r>
            <a:r>
              <a:rPr lang="en-US" altLang="en-US" sz="1600" dirty="0" smtClean="0">
                <a:cs typeface="Arial" pitchFamily="34" charset="0"/>
              </a:rPr>
              <a:t>ready, SOA</a:t>
            </a:r>
            <a:endParaRPr lang="en-US" altLang="en-US" sz="1600" dirty="0" smtClean="0">
              <a:cs typeface="Arial" pitchFamily="34" charset="0"/>
            </a:endParaRP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Client </a:t>
            </a:r>
            <a:r>
              <a:rPr lang="en-US" altLang="en-US" sz="2000" dirty="0" smtClean="0">
                <a:cs typeface="Arial" pitchFamily="34" charset="0"/>
              </a:rPr>
              <a:t>Base</a:t>
            </a:r>
            <a:endParaRPr lang="en-US" altLang="en-US" sz="2000" dirty="0" smtClean="0">
              <a:cs typeface="Arial" pitchFamily="34" charset="0"/>
            </a:endParaRPr>
          </a:p>
          <a:p>
            <a:pPr lvl="1" eaLnBrk="1" hangingPunct="1"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Financial Institutions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Functional </a:t>
            </a:r>
            <a:r>
              <a:rPr lang="en-US" altLang="en-US" sz="2000" dirty="0" smtClean="0">
                <a:cs typeface="Arial" pitchFamily="34" charset="0"/>
              </a:rPr>
              <a:t>Expertise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Existing Lending Business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Extend the concept with Interconnections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Culture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Customer Success Is Central to all we do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High Performance Culture …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Outstanding Financial Performance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864" y="1488830"/>
            <a:ext cx="2777249" cy="276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8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 smtClean="0">
                <a:cs typeface="Arial" pitchFamily="34" charset="0"/>
              </a:rPr>
              <a:t>Hackathon Challenges</a:t>
            </a:r>
          </a:p>
        </p:txBody>
      </p:sp>
      <p:sp>
        <p:nvSpPr>
          <p:cNvPr id="12292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2293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8E65783E-0DC9-470D-A396-56258DE0EB59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28 September,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2294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95B855E-3E87-4951-8150-CE8E6A71C56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6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2295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6615112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Integration with Banks Systems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Website  &amp; Rest Services, 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Scalability 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Global Retail Base </a:t>
            </a:r>
            <a:r>
              <a:rPr lang="en-US" altLang="en-US" dirty="0" smtClean="0">
                <a:cs typeface="Arial" pitchFamily="34" charset="0"/>
                <a:sym typeface="Wingdings"/>
              </a:rPr>
              <a:t> </a:t>
            </a:r>
            <a:r>
              <a:rPr lang="en-US" altLang="en-US" dirty="0" smtClean="0">
                <a:cs typeface="Arial" pitchFamily="34" charset="0"/>
              </a:rPr>
              <a:t>24/7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Multi node FF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Artificial Intelligence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Projects Cherry Picking</a:t>
            </a:r>
          </a:p>
        </p:txBody>
      </p:sp>
      <p:pic>
        <p:nvPicPr>
          <p:cNvPr id="12297" name="Picture 4" descr="C:\Users\jjollant\Desktop\Hackathon20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899821">
            <a:off x="5297488" y="2055813"/>
            <a:ext cx="3821112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3249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7545"/>
            <a:ext cx="9144000" cy="923330"/>
          </a:xfrm>
        </p:spPr>
        <p:txBody>
          <a:bodyPr/>
          <a:lstStyle/>
          <a:p>
            <a:pPr algn="ctr"/>
            <a:r>
              <a:rPr lang="en-US" sz="6000" dirty="0" smtClean="0"/>
              <a:t>Demo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13755298"/>
      </p:ext>
    </p:extLst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Websites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28 September, 2015</a:t>
            </a:fld>
            <a:endParaRPr lang="en-GB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23" y="877311"/>
            <a:ext cx="3110576" cy="3978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:\Users\jjollant\Desktop\Screenshot from 2015-09-28 08%3A31%3A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66" y="877311"/>
            <a:ext cx="2941963" cy="387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43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28 September, 2015</a:t>
            </a:fld>
            <a:endParaRPr lang="en-GB" altLang="en-US"/>
          </a:p>
        </p:txBody>
      </p:sp>
      <p:pic>
        <p:nvPicPr>
          <p:cNvPr id="36866" name="Picture 2" descr="http://findicons.com/files/icons/977/rrze/720/computer_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17" y="1226711"/>
            <a:ext cx="1364091" cy="13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ndicons.com/files/icons/977/rrze/720/computer_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17" y="3213473"/>
            <a:ext cx="1364091" cy="13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packetpushers.net/wp-content/uploads/2015/03/icon_loadbalanc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032" y="2405977"/>
            <a:ext cx="963024" cy="9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>
            <a:stCxn id="1026" idx="0"/>
            <a:endCxn id="36866" idx="1"/>
          </p:cNvCxnSpPr>
          <p:nvPr/>
        </p:nvCxnSpPr>
        <p:spPr>
          <a:xfrm rot="5400000" flipH="1" flipV="1">
            <a:off x="5592820" y="1511481"/>
            <a:ext cx="497220" cy="1291773"/>
          </a:xfrm>
          <a:prstGeom prst="curvedConnector2">
            <a:avLst/>
          </a:prstGeom>
          <a:ln w="28575" cap="rnd" cmpd="sng">
            <a:solidFill>
              <a:schemeClr val="tx1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1026" idx="2"/>
            <a:endCxn id="8" idx="1"/>
          </p:cNvCxnSpPr>
          <p:nvPr/>
        </p:nvCxnSpPr>
        <p:spPr>
          <a:xfrm rot="16200000" flipH="1">
            <a:off x="5578171" y="2986373"/>
            <a:ext cx="526518" cy="1291773"/>
          </a:xfrm>
          <a:prstGeom prst="curvedConnector2">
            <a:avLst/>
          </a:prstGeom>
          <a:ln w="28575" cap="rnd" cmpd="sng">
            <a:solidFill>
              <a:schemeClr val="tx1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026" idx="1"/>
          </p:cNvCxnSpPr>
          <p:nvPr/>
        </p:nvCxnSpPr>
        <p:spPr>
          <a:xfrm flipV="1">
            <a:off x="3661621" y="2887489"/>
            <a:ext cx="1052411" cy="2"/>
          </a:xfrm>
          <a:prstGeom prst="straightConnector1">
            <a:avLst/>
          </a:prstGeom>
          <a:ln w="38100" cap="rnd" cmpd="sng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96" y="1777012"/>
            <a:ext cx="3047225" cy="2220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951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sys PPT 2014">
  <a:themeElements>
    <a:clrScheme name="Misys 2014">
      <a:dk1>
        <a:srgbClr val="414141"/>
      </a:dk1>
      <a:lt1>
        <a:sysClr val="window" lastClr="FFFFFF"/>
      </a:lt1>
      <a:dk2>
        <a:srgbClr val="2AB5B2"/>
      </a:dk2>
      <a:lt2>
        <a:srgbClr val="FFFFFF"/>
      </a:lt2>
      <a:accent1>
        <a:srgbClr val="2ABBB2"/>
      </a:accent1>
      <a:accent2>
        <a:srgbClr val="8CC370"/>
      </a:accent2>
      <a:accent3>
        <a:srgbClr val="E94952"/>
      </a:accent3>
      <a:accent4>
        <a:srgbClr val="F69257"/>
      </a:accent4>
      <a:accent5>
        <a:srgbClr val="988DC3"/>
      </a:accent5>
      <a:accent6>
        <a:srgbClr val="5988C6"/>
      </a:accent6>
      <a:hlink>
        <a:srgbClr val="6B5DA5"/>
      </a:hlink>
      <a:folHlink>
        <a:srgbClr val="EF85B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chemeClr val="tx1"/>
          </a:solidFill>
        </a:ln>
      </a:spPr>
      <a:bodyPr rtlCol="0" anchor="ctr"/>
      <a:lstStyle>
        <a:defPPr algn="ctr">
          <a:defRPr dirty="0">
            <a:solidFill>
              <a:schemeClr val="dk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12700" cap="rnd" cmpd="sng">
          <a:solidFill>
            <a:schemeClr val="tx1"/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defTabSz="728663">
          <a:tabLst>
            <a:tab pos="4286250" algn="l"/>
          </a:tabLst>
          <a:defRPr sz="1400" dirty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7E9FF1D653E04FAE62F0B9FAA426FB" ma:contentTypeVersion="6" ma:contentTypeDescription="Create a new document." ma:contentTypeScope="" ma:versionID="ff7d7275cb924f0518abfd885543de0e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b9ea75606e411e3cfe2391bc242c5c33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ECBFA1-A6A2-4850-85F2-755F0D3E84E4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A1A07A30-B3E6-4EB3-AC12-E10D163532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8CB9DD73-C830-438F-B26F-A98893053D9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1C5C466-490A-4E33-AFAE-ED0A4D30F68F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microsoft.com/sharepoint/v3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3304</TotalTime>
  <Words>454</Words>
  <Application>Microsoft Office PowerPoint</Application>
  <PresentationFormat>On-screen Show (16:9)</PresentationFormat>
  <Paragraphs>122</Paragraphs>
  <Slides>16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Misys PPT 2014</vt:lpstr>
      <vt:lpstr>PowerPoint Presentation</vt:lpstr>
      <vt:lpstr>Cro-Fu</vt:lpstr>
      <vt:lpstr>What is CrowdFunding?</vt:lpstr>
      <vt:lpstr>CrowdFunding Market</vt:lpstr>
      <vt:lpstr>Why Misys and Fusion Crowdfunding?</vt:lpstr>
      <vt:lpstr>Hackathon Challenges</vt:lpstr>
      <vt:lpstr>Demo</vt:lpstr>
      <vt:lpstr>Websites Integration</vt:lpstr>
      <vt:lpstr>Demo Architecture</vt:lpstr>
      <vt:lpstr>Scalability</vt:lpstr>
      <vt:lpstr>Artificial Intelligence</vt:lpstr>
      <vt:lpstr>Conclusion</vt:lpstr>
      <vt:lpstr>Takeaways</vt:lpstr>
      <vt:lpstr>Still not convinced?</vt:lpstr>
      <vt:lpstr>Vote for us!</vt:lpstr>
      <vt:lpstr>Frederic Andre, Marie-Lise Hamel, Jean-Cedric Jollant, Laurent Lhermine Consultants: Romain Gilles, Yoan Maman, Humberto Pereira</vt:lpstr>
    </vt:vector>
  </TitlesOfParts>
  <Company>Misys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Misys</dc:title>
  <dc:creator>Misys</dc:creator>
  <cp:lastModifiedBy>JOLLANT, Jean-Cedric</cp:lastModifiedBy>
  <cp:revision>397</cp:revision>
  <cp:lastPrinted>2015-09-10T06:52:40Z</cp:lastPrinted>
  <dcterms:created xsi:type="dcterms:W3CDTF">2014-04-10T10:24:42Z</dcterms:created>
  <dcterms:modified xsi:type="dcterms:W3CDTF">2015-09-28T15:51:21Z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